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6" r:id="rId10"/>
    <p:sldId id="264" r:id="rId11"/>
    <p:sldId id="265" r:id="rId12"/>
    <p:sldId id="273" r:id="rId13"/>
    <p:sldId id="271" r:id="rId14"/>
    <p:sldId id="272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anose="020B0604020202020204" charset="-52"/>
      <p:regular r:id="rId21"/>
      <p:bold r:id="rId22"/>
      <p:italic r:id="rId23"/>
      <p:boldItalic r:id="rId24"/>
    </p:embeddedFont>
    <p:embeddedFont>
      <p:font typeface="Montserrat ExtraBold" panose="020B0604020202020204" charset="-52"/>
      <p:bold r:id="rId25"/>
      <p:boldItalic r:id="rId26"/>
    </p:embeddedFont>
    <p:embeddedFont>
      <p:font typeface="Montserrat Medium" panose="020B0604020202020204" charset="-52"/>
      <p:regular r:id="rId27"/>
      <p:bold r:id="rId28"/>
      <p:italic r:id="rId29"/>
      <p:boldItalic r:id="rId30"/>
    </p:embeddedFont>
    <p:embeddedFont>
      <p:font typeface="Montserrat SemiBold" panose="020B0604020202020204" charset="-52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555" y="12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ba788e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ba788ef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d8ba788ef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8aed0389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8aed03899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d8aed03899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aed03899_0_1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8aed03899_0_1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d8aed03899_0_13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8aed03899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8aed03899_0_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d8aed03899_0_7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4399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8aed03899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d8aed03899_0_10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d8aed03899_0_10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8aed03899_0_10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9" name="Google Shape;309;gd8aed03899_0_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aed03899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aed03899_0_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d8aed03899_0_1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8aed03899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8aed03899_0_5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d8aed03899_0_5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aed03899_0_6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gd8aed03899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8aed03899_0_6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gd8aed03899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8aed03899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8aed03899_0_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d8aed03899_0_2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8aed03899_0_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8aed03899_0_1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d8aed03899_0_12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8aed03899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8aed03899_0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d8aed03899_0_3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8aed03899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8aed03899_0_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d8aed03899_0_7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очка имени">
  <p:cSld name="Карточка имени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t="14156" r="13948" b="14456"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descr="D:\Наташа\корел\сувалкина\презентация НЕЙРОНКИ\ДОД\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5"/>
          <p:cNvGrpSpPr/>
          <p:nvPr/>
        </p:nvGrpSpPr>
        <p:grpSpPr>
          <a:xfrm>
            <a:off x="5772135" y="3238391"/>
            <a:ext cx="9113968" cy="9127583"/>
            <a:chOff x="6878707" y="3465525"/>
            <a:chExt cx="7856869" cy="7701302"/>
          </a:xfrm>
        </p:grpSpPr>
        <p:pic>
          <p:nvPicPr>
            <p:cNvPr id="102" name="Google Shape;102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5"/>
          <p:cNvSpPr/>
          <p:nvPr/>
        </p:nvSpPr>
        <p:spPr>
          <a:xfrm rot="-8100000" flipH="1">
            <a:off x="7708772" y="5012371"/>
            <a:ext cx="6641005" cy="6641005"/>
          </a:xfrm>
          <a:prstGeom prst="rtTriangle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5362">
            <a:off x="-1674978" y="-5040947"/>
            <a:ext cx="9872778" cy="987279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 rot="-2705305">
            <a:off x="-2329675" y="-4640481"/>
            <a:ext cx="9072049" cy="9071838"/>
          </a:xfrm>
          <a:prstGeom prst="rtTriangle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7" name="Google Shape;107;p15"/>
          <p:cNvCxnSpPr/>
          <p:nvPr/>
        </p:nvCxnSpPr>
        <p:spPr>
          <a:xfrm>
            <a:off x="13815634" y="-992840"/>
            <a:ext cx="5247300" cy="52473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5"/>
          <p:cNvSpPr txBox="1"/>
          <p:nvPr/>
        </p:nvSpPr>
        <p:spPr>
          <a:xfrm>
            <a:off x="848825" y="1129650"/>
            <a:ext cx="5472900" cy="10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</a:pPr>
            <a:r>
              <a:rPr lang="ru-RU" sz="3700" i="0" u="none" strike="noStrike" cap="none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Детектирование </a:t>
            </a:r>
            <a:r>
              <a:rPr lang="ru-RU" sz="3700" i="0" u="none" strike="noStrike" cap="none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фрода</a:t>
            </a:r>
            <a:r>
              <a:rPr lang="ru-RU" sz="3700" i="0" u="none" strike="noStrike" cap="none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с помощью </a:t>
            </a:r>
            <a:r>
              <a:rPr lang="ru-RU" sz="3700" i="0" u="none" strike="noStrike" cap="none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автокодировщиков</a:t>
            </a:r>
            <a:endParaRPr sz="3700" i="0" u="none" strike="noStrike" cap="none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41350" y="444176"/>
            <a:ext cx="2937302" cy="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848830" y="444175"/>
            <a:ext cx="510449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Сащенко Сергей Викторович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8819" y="34655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Дата защиты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6990656" y="48447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lvl="0" algn="r"/>
            <a: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Дипломный </a:t>
            </a:r>
            <a:b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руководитель</a:t>
            </a:r>
            <a:br>
              <a:rPr lang="ru-RU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400" dirty="0">
                <a:solidFill>
                  <a:schemeClr val="bg1"/>
                </a:solidFill>
              </a:rPr>
              <a:t>Дмитрий Носков</a:t>
            </a:r>
            <a:endParaRPr lang="ru-RU" sz="2200" dirty="0">
              <a:solidFill>
                <a:schemeClr val="bg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/>
          <p:nvPr/>
        </p:nvSpPr>
        <p:spPr>
          <a:xfrm rot="5400000">
            <a:off x="17145" y="-17244"/>
            <a:ext cx="6806400" cy="6840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98" name="Google Shape;198;p23"/>
          <p:cNvSpPr/>
          <p:nvPr/>
        </p:nvSpPr>
        <p:spPr>
          <a:xfrm>
            <a:off x="806200" y="1942300"/>
            <a:ext cx="5116800" cy="416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9" name="Google Shape;199;p23" descr="D:\Наташа\корел\сувалкина\презентация НЕЙРОНКИ\ДОД\1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06200" y="1942300"/>
            <a:ext cx="5116799" cy="41695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/>
          <p:nvPr/>
        </p:nvSpPr>
        <p:spPr>
          <a:xfrm rot="-8100000">
            <a:off x="-2027247" y="4665906"/>
            <a:ext cx="2948211" cy="2948635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806200" y="576633"/>
            <a:ext cx="11438400" cy="807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Слайд с картинкой и инф.</a:t>
            </a:r>
            <a:endParaRPr sz="5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2" name="Google Shape;202;p23"/>
          <p:cNvSpPr txBox="1">
            <a:spLocks noGrp="1"/>
          </p:cNvSpPr>
          <p:nvPr>
            <p:ph type="body" idx="1"/>
          </p:nvPr>
        </p:nvSpPr>
        <p:spPr>
          <a:xfrm>
            <a:off x="6488200" y="2077027"/>
            <a:ext cx="5116800" cy="403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270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Создаем небольшую сеть с 30 701 параметрами.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3" name="Google Shape;203;p23"/>
          <p:cNvCxnSpPr/>
          <p:nvPr/>
        </p:nvCxnSpPr>
        <p:spPr>
          <a:xfrm rot="10800000">
            <a:off x="806100" y="1534700"/>
            <a:ext cx="1136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23"/>
          <p:cNvSpPr/>
          <p:nvPr/>
        </p:nvSpPr>
        <p:spPr>
          <a:xfrm rot="8100000">
            <a:off x="11484842" y="6236643"/>
            <a:ext cx="1360615" cy="1360615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2AE1D7A-FD2E-4E34-B7FE-394693518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876" y="1960860"/>
            <a:ext cx="5116800" cy="41695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4" descr="D:\Наташа\корел\сувалкина\презентация НЕЙРОНКИ\ДОД\1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2204450" y="361928"/>
            <a:ext cx="7783077" cy="458035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4"/>
          <p:cNvSpPr/>
          <p:nvPr/>
        </p:nvSpPr>
        <p:spPr>
          <a:xfrm rot="-8100000">
            <a:off x="-2220861" y="-856537"/>
            <a:ext cx="3356777" cy="3356777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/>
          <p:nvPr/>
        </p:nvSpPr>
        <p:spPr>
          <a:xfrm rot="-8100000">
            <a:off x="-2425449" y="213939"/>
            <a:ext cx="4065723" cy="406572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4"/>
          <p:cNvSpPr/>
          <p:nvPr/>
        </p:nvSpPr>
        <p:spPr>
          <a:xfrm rot="2700000">
            <a:off x="10039894" y="3732575"/>
            <a:ext cx="4358889" cy="4380951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4"/>
          <p:cNvSpPr txBox="1"/>
          <p:nvPr/>
        </p:nvSpPr>
        <p:spPr>
          <a:xfrm>
            <a:off x="9482625" y="5452500"/>
            <a:ext cx="2235600" cy="14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Обучаем на 5000 эпохах</a:t>
            </a:r>
            <a:endParaRPr sz="2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5" name="Google Shape;215;p24"/>
          <p:cNvCxnSpPr/>
          <p:nvPr/>
        </p:nvCxnSpPr>
        <p:spPr>
          <a:xfrm flipH="1">
            <a:off x="10643650" y="1997600"/>
            <a:ext cx="1819500" cy="1819500"/>
          </a:xfrm>
          <a:prstGeom prst="straightConnector1">
            <a:avLst/>
          </a:prstGeom>
          <a:noFill/>
          <a:ln w="762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3B6F3D-3A78-4B84-892C-F7FB06303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543" y="364866"/>
            <a:ext cx="7783077" cy="458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/>
          <p:nvPr/>
        </p:nvSpPr>
        <p:spPr>
          <a:xfrm rot="-5400000">
            <a:off x="8153100" y="2819100"/>
            <a:ext cx="4028700" cy="40491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0" y="3257525"/>
            <a:ext cx="12192000" cy="282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/>
          </p:nvPr>
        </p:nvSpPr>
        <p:spPr>
          <a:xfrm>
            <a:off x="850200" y="274650"/>
            <a:ext cx="10491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Результаты</a:t>
            </a:r>
            <a:endParaRPr sz="4800" dirty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28" name="Google Shape;228;p25"/>
          <p:cNvCxnSpPr/>
          <p:nvPr/>
        </p:nvCxnSpPr>
        <p:spPr>
          <a:xfrm rot="10800000">
            <a:off x="850200" y="1495475"/>
            <a:ext cx="10491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B8446318-9A17-408F-B7F3-E0ED3F12F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6996" y="1658977"/>
            <a:ext cx="1018480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Минимальная ошибка нормальных клиентов: 0.0103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Максимальная ошибка нормальных клиентов: 1.2603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Средняя ошибка нормальных клиентов: 0.0666 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CFC54CC-2E16-416E-BF3A-A3E0EF8B7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6996" y="2701937"/>
            <a:ext cx="1018480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Минимальная ошибка мошеннических клиентов: 0.0246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Максимальная ошибка мошеннических клиентов: 41.5363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Средняя ошибка мошеннических клиентов: 2.4211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5CC965A-D8D3-4F1F-9BDD-267C16833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6996" y="3840128"/>
            <a:ext cx="1018480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Распознано нормальных клиентов: 98%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Распознано мошеннических клиентов: 85%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1600" dirty="0">
                <a:solidFill>
                  <a:schemeClr val="tx1"/>
                </a:solidFill>
                <a:latin typeface="Arial Unicode MS"/>
              </a:rPr>
              <a:t>Средняя точность распознавания: 92% </a:t>
            </a:r>
            <a:endParaRPr lang="ru-RU" altLang="ru-RU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62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/>
          <p:nvPr/>
        </p:nvSpPr>
        <p:spPr>
          <a:xfrm rot="-2700000">
            <a:off x="-4320848" y="-5309617"/>
            <a:ext cx="10768246" cy="10768034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sp>
        <p:nvSpPr>
          <p:cNvPr id="300" name="Google Shape;300;p30"/>
          <p:cNvSpPr/>
          <p:nvPr/>
        </p:nvSpPr>
        <p:spPr>
          <a:xfrm rot="-2700000">
            <a:off x="7063460" y="-5462017"/>
            <a:ext cx="10768246" cy="10768034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301" name="Google Shape;301;p30"/>
          <p:cNvPicPr preferRelativeResize="0"/>
          <p:nvPr/>
        </p:nvPicPr>
        <p:blipFill rotWithShape="1">
          <a:blip r:embed="rId3">
            <a:alphaModFix/>
          </a:blip>
          <a:srcRect l="-5727" t="12146" r="16648" b="8570"/>
          <a:stretch/>
        </p:blipFill>
        <p:spPr>
          <a:xfrm>
            <a:off x="2526983" y="2819725"/>
            <a:ext cx="9248400" cy="46287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pic>
        <p:nvPicPr>
          <p:cNvPr id="302" name="Google Shape;30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9">
            <a:off x="2658994" y="4680469"/>
            <a:ext cx="8984378" cy="8984387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0"/>
          <p:cNvSpPr/>
          <p:nvPr/>
        </p:nvSpPr>
        <p:spPr>
          <a:xfrm rot="-2700000">
            <a:off x="7063460" y="-6140317"/>
            <a:ext cx="10768246" cy="10768034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04" name="Google Shape;304;p30"/>
          <p:cNvSpPr/>
          <p:nvPr/>
        </p:nvSpPr>
        <p:spPr>
          <a:xfrm rot="-2700000">
            <a:off x="-2123141" y="-4843408"/>
            <a:ext cx="9229016" cy="9229016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305" name="Google Shape;305;p30"/>
          <p:cNvCxnSpPr/>
          <p:nvPr/>
        </p:nvCxnSpPr>
        <p:spPr>
          <a:xfrm>
            <a:off x="8677543" y="-1020440"/>
            <a:ext cx="5247300" cy="5247300"/>
          </a:xfrm>
          <a:prstGeom prst="straightConnector1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0"/>
          <p:cNvSpPr txBox="1"/>
          <p:nvPr/>
        </p:nvSpPr>
        <p:spPr>
          <a:xfrm>
            <a:off x="560434" y="555800"/>
            <a:ext cx="5459100" cy="10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5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Вывод</a:t>
            </a:r>
            <a:endParaRPr sz="5000" i="0" u="none" strike="noStrike" cap="non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07AA76-8FA4-4C2F-9B96-C7C2178FF85E}"/>
              </a:ext>
            </a:extLst>
          </p:cNvPr>
          <p:cNvSpPr txBox="1"/>
          <p:nvPr/>
        </p:nvSpPr>
        <p:spPr>
          <a:xfrm flipH="1">
            <a:off x="244677" y="1668300"/>
            <a:ext cx="56747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Нейронные сети неплохо справляются с определением мошенников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1"/>
          <p:cNvPicPr preferRelativeResize="0"/>
          <p:nvPr/>
        </p:nvPicPr>
        <p:blipFill rotWithShape="1">
          <a:blip r:embed="rId3">
            <a:alphaModFix/>
          </a:blip>
          <a:srcRect l="32308" r="25991"/>
          <a:stretch/>
        </p:blipFill>
        <p:spPr>
          <a:xfrm>
            <a:off x="6096000" y="0"/>
            <a:ext cx="6096000" cy="609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1" descr="D:\Наташа\корел\сувалкина\презентация НЕЙРОНКИ\ДОД\13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0"/>
            <a:ext cx="6095999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1"/>
          <p:cNvSpPr/>
          <p:nvPr/>
        </p:nvSpPr>
        <p:spPr>
          <a:xfrm rot="5400000" flipH="1">
            <a:off x="6027000" y="-69000"/>
            <a:ext cx="6234300" cy="62343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14" name="Google Shape;314;p31"/>
          <p:cNvSpPr/>
          <p:nvPr/>
        </p:nvSpPr>
        <p:spPr>
          <a:xfrm rot="5400000">
            <a:off x="7" y="-8"/>
            <a:ext cx="6096000" cy="6096000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15" name="Google Shape;315;p31"/>
          <p:cNvSpPr txBox="1"/>
          <p:nvPr/>
        </p:nvSpPr>
        <p:spPr>
          <a:xfrm>
            <a:off x="609600" y="3221713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ru-RU" sz="5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Заключение</a:t>
            </a:r>
            <a:endParaRPr sz="5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6" name="Google Shape;316;p31"/>
          <p:cNvSpPr txBox="1">
            <a:spLocks noGrp="1"/>
          </p:cNvSpPr>
          <p:nvPr>
            <p:ph type="body" idx="1"/>
          </p:nvPr>
        </p:nvSpPr>
        <p:spPr>
          <a:xfrm>
            <a:off x="1362150" y="4742350"/>
            <a:ext cx="9467700" cy="211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04800" lvl="0" indent="-177800" algn="l" rtl="0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Font typeface="Montserrat"/>
              <a:buChar char="•"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заключении можно сделать вывод, что гипотеза о том что 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помощью нейронных сетей можно детектировать мошенников подтвердилась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31"/>
          <p:cNvSpPr/>
          <p:nvPr/>
        </p:nvSpPr>
        <p:spPr>
          <a:xfrm rot="-2700000">
            <a:off x="-2820564" y="-8517027"/>
            <a:ext cx="10577327" cy="1057690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318" name="Google Shape;31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450" y="367976"/>
            <a:ext cx="2937302" cy="4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6"/>
          <p:cNvGrpSpPr/>
          <p:nvPr/>
        </p:nvGrpSpPr>
        <p:grpSpPr>
          <a:xfrm>
            <a:off x="-2801700" y="-95250"/>
            <a:ext cx="9107400" cy="13883700"/>
            <a:chOff x="-2801700" y="-95250"/>
            <a:chExt cx="9107400" cy="13883700"/>
          </a:xfrm>
        </p:grpSpPr>
        <p:sp>
          <p:nvSpPr>
            <p:cNvPr id="119" name="Google Shape;119;p16"/>
            <p:cNvSpPr/>
            <p:nvPr/>
          </p:nvSpPr>
          <p:spPr>
            <a:xfrm rot="-5400000" flipH="1">
              <a:off x="-909456" y="6241425"/>
              <a:ext cx="4448400" cy="1828200"/>
            </a:xfrm>
            <a:prstGeom prst="triangle">
              <a:avLst>
                <a:gd name="adj" fmla="val 50000"/>
              </a:avLst>
            </a:prstGeom>
            <a:solidFill>
              <a:srgbClr val="2064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rgbClr val="2064FB"/>
                </a:solidFill>
              </a:endParaRPr>
            </a:p>
          </p:txBody>
        </p:sp>
        <p:pic>
          <p:nvPicPr>
            <p:cNvPr id="120" name="Google Shape;120;p16"/>
            <p:cNvPicPr preferRelativeResize="0"/>
            <p:nvPr/>
          </p:nvPicPr>
          <p:blipFill rotWithShape="1">
            <a:blip r:embed="rId3">
              <a:alphaModFix/>
            </a:blip>
            <a:srcRect l="12441" b="-100000"/>
            <a:stretch/>
          </p:blipFill>
          <p:spPr>
            <a:xfrm>
              <a:off x="-2801700" y="-95250"/>
              <a:ext cx="9107400" cy="13883700"/>
            </a:xfrm>
            <a:prstGeom prst="chevron">
              <a:avLst>
                <a:gd name="adj" fmla="val 54595"/>
              </a:avLst>
            </a:prstGeom>
            <a:noFill/>
            <a:ln>
              <a:noFill/>
            </a:ln>
          </p:spPr>
        </p:pic>
      </p:grpSp>
      <p:sp>
        <p:nvSpPr>
          <p:cNvPr id="121" name="Google Shape;121;p16"/>
          <p:cNvSpPr/>
          <p:nvPr/>
        </p:nvSpPr>
        <p:spPr>
          <a:xfrm rot="-5400000" flipH="1">
            <a:off x="7857825" y="-1374375"/>
            <a:ext cx="6037500" cy="2630700"/>
          </a:xfrm>
          <a:prstGeom prst="triangle">
            <a:avLst>
              <a:gd name="adj" fmla="val 50000"/>
            </a:avLst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064FB"/>
              </a:solidFill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3813017" y="790967"/>
            <a:ext cx="73131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100">
                <a:solidFill>
                  <a:srgbClr val="2763F9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Постановка задачи</a:t>
            </a:r>
            <a:endParaRPr sz="5100">
              <a:solidFill>
                <a:srgbClr val="2763F9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6305700" y="2484300"/>
            <a:ext cx="55827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последнее время рынок онлайн кредитования столкнулся с большим наплывом мошенников. 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Многие организации стали анализировать их поведение по косвенным признакам и предоставлять эту информацию кредитным учреждениям.</a:t>
            </a:r>
            <a:endParaRPr sz="20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4028675" y="1797475"/>
            <a:ext cx="8547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b="97673"/>
          <a:stretch/>
        </p:blipFill>
        <p:spPr>
          <a:xfrm>
            <a:off x="-1482100" y="415781"/>
            <a:ext cx="7846775" cy="13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2102" y="1630976"/>
            <a:ext cx="7846775" cy="52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 rot="2700000">
            <a:off x="-60817" y="-497683"/>
            <a:ext cx="10082211" cy="5008862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7"/>
          <p:cNvSpPr/>
          <p:nvPr/>
        </p:nvSpPr>
        <p:spPr>
          <a:xfrm rot="10800000">
            <a:off x="1635324" y="-1314450"/>
            <a:ext cx="6902100" cy="3429000"/>
          </a:xfrm>
          <a:prstGeom prst="triangle">
            <a:avLst>
              <a:gd name="adj" fmla="val 50000"/>
            </a:avLst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17"/>
          <p:cNvCxnSpPr/>
          <p:nvPr/>
        </p:nvCxnSpPr>
        <p:spPr>
          <a:xfrm>
            <a:off x="60775" y="0"/>
            <a:ext cx="5732400" cy="5732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7"/>
          <p:cNvCxnSpPr/>
          <p:nvPr/>
        </p:nvCxnSpPr>
        <p:spPr>
          <a:xfrm flipH="1">
            <a:off x="5412175" y="-266700"/>
            <a:ext cx="3248100" cy="3248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7"/>
          <p:cNvSpPr txBox="1"/>
          <p:nvPr/>
        </p:nvSpPr>
        <p:spPr>
          <a:xfrm>
            <a:off x="7059608" y="1962158"/>
            <a:ext cx="5132400" cy="1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Цель </a:t>
            </a:r>
            <a:endParaRPr sz="5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788850" y="3465525"/>
            <a:ext cx="54033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</a:pPr>
            <a:r>
              <a:rPr lang="ru-RU" sz="2400" dirty="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Проанализировать факторы, передаваемые одной из таких организаций на предмет выявления мошенников.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l="28967" t="5446"/>
          <a:stretch/>
        </p:blipFill>
        <p:spPr>
          <a:xfrm>
            <a:off x="4457700" y="0"/>
            <a:ext cx="77343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000" y="0"/>
            <a:ext cx="71630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/>
          <p:nvPr/>
        </p:nvSpPr>
        <p:spPr>
          <a:xfrm>
            <a:off x="5335257" y="6"/>
            <a:ext cx="6856800" cy="68568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45" name="Google Shape;145;p18"/>
          <p:cNvSpPr/>
          <p:nvPr/>
        </p:nvSpPr>
        <p:spPr>
          <a:xfrm>
            <a:off x="0" y="0"/>
            <a:ext cx="53721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/>
          <p:nvPr/>
        </p:nvSpPr>
        <p:spPr>
          <a:xfrm rot="5400000">
            <a:off x="-50" y="150"/>
            <a:ext cx="5029200" cy="5028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cxnSp>
        <p:nvCxnSpPr>
          <p:cNvPr id="147" name="Google Shape;147;p18"/>
          <p:cNvCxnSpPr/>
          <p:nvPr/>
        </p:nvCxnSpPr>
        <p:spPr>
          <a:xfrm rot="10800000">
            <a:off x="4212525" y="-114375"/>
            <a:ext cx="4304100" cy="4304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" name="Google Shape;148;p18"/>
          <p:cNvSpPr/>
          <p:nvPr/>
        </p:nvSpPr>
        <p:spPr>
          <a:xfrm>
            <a:off x="1055667" y="1047267"/>
            <a:ext cx="73131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Задачи</a:t>
            </a:r>
            <a:endParaRPr sz="5500" i="0" u="none" strike="noStrike" cap="none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body" idx="1"/>
          </p:nvPr>
        </p:nvSpPr>
        <p:spPr>
          <a:xfrm>
            <a:off x="609600" y="2552700"/>
            <a:ext cx="6856800" cy="4304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indent="0">
              <a:lnSpc>
                <a:spcPct val="115000"/>
              </a:lnSpc>
              <a:spcBef>
                <a:spcPts val="2000"/>
              </a:spcBef>
              <a:buNone/>
            </a:pP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Посмотреть, можно ли с помощью передаваемых признаков при помощи </a:t>
            </a:r>
            <a:r>
              <a:rPr lang="ru-RU" sz="1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автокодировщиков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определить мошенников.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9"/>
          <p:cNvPicPr preferRelativeResize="0"/>
          <p:nvPr/>
        </p:nvPicPr>
        <p:blipFill rotWithShape="1">
          <a:blip r:embed="rId3">
            <a:alphaModFix/>
          </a:blip>
          <a:srcRect l="13156" r="30593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 descr="D:\Наташа\корел\сувалкина\презентация НЕЙРОНКИ\ДОД\13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34000" y="0"/>
            <a:ext cx="685800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/>
          <p:nvPr/>
        </p:nvSpPr>
        <p:spPr>
          <a:xfrm rot="10800000" flipH="1">
            <a:off x="5010150" y="-150"/>
            <a:ext cx="7182000" cy="718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57" name="Google Shape;157;p19"/>
          <p:cNvSpPr/>
          <p:nvPr/>
        </p:nvSpPr>
        <p:spPr>
          <a:xfrm rot="-2700000">
            <a:off x="6658158" y="-1459142"/>
            <a:ext cx="2877783" cy="2877783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158" name="Google Shape;158;p19"/>
          <p:cNvCxnSpPr/>
          <p:nvPr/>
        </p:nvCxnSpPr>
        <p:spPr>
          <a:xfrm flipH="1">
            <a:off x="5909750" y="-150"/>
            <a:ext cx="5791500" cy="57921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9"/>
          <p:cNvCxnSpPr/>
          <p:nvPr/>
        </p:nvCxnSpPr>
        <p:spPr>
          <a:xfrm>
            <a:off x="5409025" y="-150"/>
            <a:ext cx="2754300" cy="2754300"/>
          </a:xfrm>
          <a:prstGeom prst="straightConnector1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19"/>
          <p:cNvSpPr txBox="1"/>
          <p:nvPr/>
        </p:nvSpPr>
        <p:spPr>
          <a:xfrm>
            <a:off x="828925" y="805350"/>
            <a:ext cx="71820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Обучающая </a:t>
            </a:r>
            <a:b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база</a:t>
            </a:r>
            <a:endParaRPr sz="550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1" name="Google Shape;161;p19"/>
          <p:cNvSpPr/>
          <p:nvPr/>
        </p:nvSpPr>
        <p:spPr>
          <a:xfrm rot="8100000">
            <a:off x="-726208" y="6236643"/>
            <a:ext cx="1360615" cy="1360615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62" name="Google Shape;162;p19"/>
          <p:cNvSpPr txBox="1"/>
          <p:nvPr/>
        </p:nvSpPr>
        <p:spPr>
          <a:xfrm flipH="1">
            <a:off x="828925" y="2754150"/>
            <a:ext cx="6733800" cy="37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Объем базы 12542 записи с 18-03-2021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по  31-05-2021</a:t>
            </a:r>
            <a:b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lang="ru-RU" sz="1800" dirty="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Каждая запись содержит 160 признаков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800" dirty="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В качестве целевой переменной использовался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признак находится ли этот клиент в черном списке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или нет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/>
          <p:nvPr/>
        </p:nvSpPr>
        <p:spPr>
          <a:xfrm rot="-2700000">
            <a:off x="80358" y="-1459142"/>
            <a:ext cx="2877783" cy="2877783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171" name="Google Shape;171;p20"/>
          <p:cNvCxnSpPr/>
          <p:nvPr/>
        </p:nvCxnSpPr>
        <p:spPr>
          <a:xfrm flipH="1">
            <a:off x="-964650" y="741475"/>
            <a:ext cx="2583900" cy="2584500"/>
          </a:xfrm>
          <a:prstGeom prst="straightConnector1">
            <a:avLst/>
          </a:prstGeom>
          <a:noFill/>
          <a:ln w="76200" cap="flat" cmpd="sng">
            <a:solidFill>
              <a:srgbClr val="2763F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0"/>
          <p:cNvSpPr/>
          <p:nvPr/>
        </p:nvSpPr>
        <p:spPr>
          <a:xfrm rot="8100000">
            <a:off x="3066763" y="5688590"/>
            <a:ext cx="3719523" cy="3719523"/>
          </a:xfrm>
          <a:prstGeom prst="rtTriangle">
            <a:avLst/>
          </a:prstGeom>
          <a:noFill/>
          <a:ln w="762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9185E6-2CBE-4C87-AE76-F27C755C2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0" y="1939749"/>
            <a:ext cx="10230355" cy="2671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D47DA0-3B89-4BC0-A755-F739F6311506}"/>
              </a:ext>
            </a:extLst>
          </p:cNvPr>
          <p:cNvSpPr txBox="1"/>
          <p:nvPr/>
        </p:nvSpPr>
        <p:spPr>
          <a:xfrm>
            <a:off x="5756988" y="741475"/>
            <a:ext cx="3573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Пример данных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1026367"/>
            <a:ext cx="6991350" cy="44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 txBox="1">
            <a:spLocks noGrp="1"/>
          </p:cNvSpPr>
          <p:nvPr>
            <p:ph type="title"/>
          </p:nvPr>
        </p:nvSpPr>
        <p:spPr>
          <a:xfrm>
            <a:off x="6991350" y="1224800"/>
            <a:ext cx="42291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-RU" sz="3500" dirty="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Признаки</a:t>
            </a:r>
            <a:endParaRPr sz="3500" dirty="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9" name="Google Shape;189;p22"/>
          <p:cNvSpPr/>
          <p:nvPr/>
        </p:nvSpPr>
        <p:spPr>
          <a:xfrm rot="10800000">
            <a:off x="10458350" y="533350"/>
            <a:ext cx="1466400" cy="1466400"/>
          </a:xfrm>
          <a:prstGeom prst="rtTriangle">
            <a:avLst/>
          </a:prstGeom>
          <a:solidFill>
            <a:srgbClr val="C9C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 txBox="1"/>
          <p:nvPr/>
        </p:nvSpPr>
        <p:spPr>
          <a:xfrm>
            <a:off x="6991350" y="3657211"/>
            <a:ext cx="5200800" cy="137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800" dirty="0">
                <a:latin typeface="Montserrat"/>
                <a:ea typeface="Montserrat"/>
                <a:cs typeface="Montserrat"/>
                <a:sym typeface="Montserrat"/>
              </a:rPr>
              <a:t>Всего было выбрано в качестве признаков 53 категориальных и</a:t>
            </a:r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800" dirty="0">
                <a:latin typeface="Montserrat"/>
                <a:ea typeface="Montserrat"/>
                <a:cs typeface="Montserrat"/>
                <a:sym typeface="Montserrat"/>
              </a:rPr>
              <a:t>59 непрерывных</a:t>
            </a:r>
            <a:endParaRPr sz="1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" name="Google Shape;191;p22"/>
          <p:cNvCxnSpPr/>
          <p:nvPr/>
        </p:nvCxnSpPr>
        <p:spPr>
          <a:xfrm rot="10800000">
            <a:off x="9502900" y="-963400"/>
            <a:ext cx="2188200" cy="2188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715367" y="1247850"/>
            <a:ext cx="5164500" cy="1143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-RU" sz="3900" dirty="0">
                <a:solidFill>
                  <a:srgbClr val="00206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Целевая переменная имеет следующее </a:t>
            </a:r>
            <a:r>
              <a:rPr lang="ru-RU" sz="3900" dirty="0" err="1">
                <a:solidFill>
                  <a:srgbClr val="00206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рспределение</a:t>
            </a:r>
            <a:endParaRPr sz="3900" dirty="0">
              <a:solidFill>
                <a:srgbClr val="00206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80" name="Google Shape;180;p21"/>
          <p:cNvCxnSpPr/>
          <p:nvPr/>
        </p:nvCxnSpPr>
        <p:spPr>
          <a:xfrm>
            <a:off x="518800" y="0"/>
            <a:ext cx="0" cy="2495700"/>
          </a:xfrm>
          <a:prstGeom prst="straightConnector1">
            <a:avLst/>
          </a:prstGeom>
          <a:noFill/>
          <a:ln w="76200" cap="flat" cmpd="sng">
            <a:solidFill>
              <a:srgbClr val="2064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" name="Google Shape;181;p21"/>
          <p:cNvSpPr txBox="1"/>
          <p:nvPr/>
        </p:nvSpPr>
        <p:spPr>
          <a:xfrm>
            <a:off x="714332" y="4308021"/>
            <a:ext cx="5343600" cy="1840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ru-RU" sz="1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Наблюдается явный дисбаланс классов, это задача для детектирования выбросов, которая </a:t>
            </a:r>
            <a:r>
              <a:rPr lang="ru-RU" sz="1800" dirty="0">
                <a:latin typeface="Montserrat"/>
                <a:ea typeface="Montserrat"/>
                <a:cs typeface="Montserrat"/>
                <a:sym typeface="Montserrat"/>
              </a:rPr>
              <a:t>р</a:t>
            </a:r>
            <a:r>
              <a:rPr lang="ru-RU" sz="1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ешается, в том числе, нейронными сетями.</a:t>
            </a:r>
            <a:endParaRPr sz="1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FEBD4E-2768-4F7F-86D6-B18A7FF26DE6}"/>
              </a:ext>
            </a:extLst>
          </p:cNvPr>
          <p:cNvSpPr txBox="1"/>
          <p:nvPr/>
        </p:nvSpPr>
        <p:spPr>
          <a:xfrm flipH="1">
            <a:off x="6702218" y="1943665"/>
            <a:ext cx="534360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Класс 0 </a:t>
            </a:r>
          </a:p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(не находятся в черном списке):</a:t>
            </a:r>
          </a:p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12 432 записей</a:t>
            </a:r>
          </a:p>
          <a:p>
            <a:pPr algn="ctr"/>
            <a:endParaRPr lang="ru-RU" sz="2800" b="1" dirty="0">
              <a:latin typeface="Montserrat ExtraBoldman"/>
              <a:cs typeface="Times New Roman" panose="02020603050405020304" pitchFamily="18" charset="0"/>
            </a:endParaRPr>
          </a:p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Класс 1 </a:t>
            </a:r>
          </a:p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(мошенники):</a:t>
            </a:r>
          </a:p>
          <a:p>
            <a:pPr algn="ctr"/>
            <a:r>
              <a:rPr lang="ru-RU" sz="2800" b="1" dirty="0">
                <a:latin typeface="Montserrat ExtraBoldman"/>
                <a:cs typeface="Times New Roman" panose="02020603050405020304" pitchFamily="18" charset="0"/>
              </a:rPr>
              <a:t>110 записей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/>
          <p:nvPr/>
        </p:nvSpPr>
        <p:spPr>
          <a:xfrm rot="-5400000">
            <a:off x="8153100" y="2819100"/>
            <a:ext cx="4028700" cy="40491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0" y="3257525"/>
            <a:ext cx="12192000" cy="282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3" name="Google Shape;223;p25" descr="D:\Наташа\корел\сувалкина\презентация НЕЙРОНКИ\ДОД\1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0" y="3257550"/>
            <a:ext cx="3985428" cy="282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5" descr="D:\Наташа\корел\сувалкина\презентация НЕЙРОНКИ\ДОД\1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4103288" y="3257550"/>
            <a:ext cx="3985428" cy="282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5" descr="D:\Наташа\корел\сувалкина\презентация НЕЙРОНКИ\ДОД\1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206575" y="3257550"/>
            <a:ext cx="3985428" cy="282712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>
            <a:off x="609600" y="1692076"/>
            <a:ext cx="10972800" cy="64667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2400" dirty="0">
                <a:latin typeface="Montserrat"/>
                <a:ea typeface="Montserrat"/>
                <a:cs typeface="Montserrat"/>
                <a:sym typeface="Montserrat"/>
              </a:rPr>
              <a:t>Для признаков делаем преобразования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title"/>
          </p:nvPr>
        </p:nvSpPr>
        <p:spPr>
          <a:xfrm>
            <a:off x="850200" y="274650"/>
            <a:ext cx="10491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Преобразования</a:t>
            </a:r>
            <a:endParaRPr sz="4800" dirty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28" name="Google Shape;228;p25"/>
          <p:cNvCxnSpPr/>
          <p:nvPr/>
        </p:nvCxnSpPr>
        <p:spPr>
          <a:xfrm rot="10800000">
            <a:off x="850200" y="1495475"/>
            <a:ext cx="104916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9" name="Google Shape;229;p25"/>
          <p:cNvSpPr txBox="1"/>
          <p:nvPr/>
        </p:nvSpPr>
        <p:spPr>
          <a:xfrm>
            <a:off x="8206575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Создаём результирующий вектор для каждой строки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4103263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Montserrat"/>
                <a:ea typeface="Montserrat"/>
                <a:cs typeface="Montserrat"/>
                <a:sym typeface="Montserrat"/>
              </a:rPr>
              <a:t>Стандартизацию для непрерывных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0" y="6172200"/>
            <a:ext cx="3985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OneHotEncoding</a:t>
            </a:r>
            <a:r>
              <a:rPr lang="ru-RU" dirty="0">
                <a:latin typeface="Montserrat"/>
                <a:ea typeface="Montserrat"/>
                <a:cs typeface="Montserrat"/>
                <a:sym typeface="Montserrat"/>
              </a:rPr>
              <a:t> для категориальных признаков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BB36645-E611-407F-9489-B06A2B257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54110"/>
            <a:ext cx="3985428" cy="121181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2392FF0-78B8-440E-A388-455DA462E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3286" y="3954110"/>
            <a:ext cx="3985428" cy="121181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5E8634-4E42-4B38-9994-5A6981D712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6573" y="3954110"/>
            <a:ext cx="3985428" cy="12118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268</Words>
  <Application>Microsoft Office PowerPoint</Application>
  <PresentationFormat>Широкоэкранный</PresentationFormat>
  <Paragraphs>65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4" baseType="lpstr">
      <vt:lpstr>Arial</vt:lpstr>
      <vt:lpstr>Times New Roman</vt:lpstr>
      <vt:lpstr>Montserrat ExtraBold</vt:lpstr>
      <vt:lpstr>Arial Unicode MS</vt:lpstr>
      <vt:lpstr>Montserrat SemiBold</vt:lpstr>
      <vt:lpstr>Calibri</vt:lpstr>
      <vt:lpstr>Montserrat</vt:lpstr>
      <vt:lpstr>Montserrat Medium</vt:lpstr>
      <vt:lpstr>Montserrat ExtraBoldman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Признаки</vt:lpstr>
      <vt:lpstr>Целевая переменная имеет следующее рспределение</vt:lpstr>
      <vt:lpstr>Преобразования</vt:lpstr>
      <vt:lpstr>Слайд с картинкой и инф.</vt:lpstr>
      <vt:lpstr>Презентация PowerPoint</vt:lpstr>
      <vt:lpstr>Результаты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Сащенко Сергей</cp:lastModifiedBy>
  <cp:revision>13</cp:revision>
  <dcterms:modified xsi:type="dcterms:W3CDTF">2021-11-26T10:32:37Z</dcterms:modified>
</cp:coreProperties>
</file>